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77" y="4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006602-71CB-4FCB-B296-F6F8B1F38DC2}" type="datetimeFigureOut">
              <a:rPr lang="sv-SE" smtClean="0"/>
              <a:t>2018-12-02</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79641-5390-47A5-9027-EF00242D8120}" type="slidenum">
              <a:rPr lang="sv-SE" smtClean="0"/>
              <a:t>‹#›</a:t>
            </a:fld>
            <a:endParaRPr lang="sv-SE"/>
          </a:p>
        </p:txBody>
      </p:sp>
    </p:spTree>
    <p:extLst>
      <p:ext uri="{BB962C8B-B14F-4D97-AF65-F5344CB8AC3E}">
        <p14:creationId xmlns:p14="http://schemas.microsoft.com/office/powerpoint/2010/main" val="377219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data universe, a great visualization created in a previous </a:t>
            </a:r>
            <a:r>
              <a:rPr lang="en-US" dirty="0" err="1"/>
              <a:t>OpenHack</a:t>
            </a:r>
            <a:r>
              <a:rPr lang="en-US" dirty="0"/>
              <a:t>. Can it be improved? There are some things that could be different. What if each planet represented a specific job field and not one distinct job? Let’s start from that and suppose that the user clicks on that planet.</a:t>
            </a:r>
            <a:endParaRPr lang="sv-SE" dirty="0"/>
          </a:p>
        </p:txBody>
      </p:sp>
      <p:sp>
        <p:nvSpPr>
          <p:cNvPr id="4" name="Slide Number Placeholder 3"/>
          <p:cNvSpPr>
            <a:spLocks noGrp="1"/>
          </p:cNvSpPr>
          <p:nvPr>
            <p:ph type="sldNum" sz="quarter" idx="5"/>
          </p:nvPr>
        </p:nvSpPr>
        <p:spPr/>
        <p:txBody>
          <a:bodyPr/>
          <a:lstStyle/>
          <a:p>
            <a:fld id="{3CB79641-5390-47A5-9027-EF00242D8120}" type="slidenum">
              <a:rPr lang="sv-SE" smtClean="0"/>
              <a:t>2</a:t>
            </a:fld>
            <a:endParaRPr lang="sv-SE"/>
          </a:p>
        </p:txBody>
      </p:sp>
    </p:spTree>
    <p:extLst>
      <p:ext uri="{BB962C8B-B14F-4D97-AF65-F5344CB8AC3E}">
        <p14:creationId xmlns:p14="http://schemas.microsoft.com/office/powerpoint/2010/main" val="3018269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When the user selects the job area, a North Up display of the locations of relevant jobs appear all around as high mountains or not so high hills. Their height corresponds to the degree of matching difficulty, meaning that a low hill  is a better match and perhaps an easier to get job. So, without any other reference, the user tries first to climb the lowest heights. And that’s where all the fun begins. </a:t>
            </a:r>
          </a:p>
        </p:txBody>
      </p:sp>
      <p:sp>
        <p:nvSpPr>
          <p:cNvPr id="4" name="Slide Number Placeholder 3"/>
          <p:cNvSpPr>
            <a:spLocks noGrp="1"/>
          </p:cNvSpPr>
          <p:nvPr>
            <p:ph type="sldNum" sz="quarter" idx="5"/>
          </p:nvPr>
        </p:nvSpPr>
        <p:spPr/>
        <p:txBody>
          <a:bodyPr/>
          <a:lstStyle/>
          <a:p>
            <a:fld id="{3CB79641-5390-47A5-9027-EF00242D8120}" type="slidenum">
              <a:rPr lang="sv-SE" smtClean="0"/>
              <a:t>3</a:t>
            </a:fld>
            <a:endParaRPr lang="sv-SE"/>
          </a:p>
        </p:txBody>
      </p:sp>
    </p:spTree>
    <p:extLst>
      <p:ext uri="{BB962C8B-B14F-4D97-AF65-F5344CB8AC3E}">
        <p14:creationId xmlns:p14="http://schemas.microsoft.com/office/powerpoint/2010/main" val="4079794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If the answer is negative, the mountain ”disapppears” from the map. On the other hand , if the user is invited for the next step....</a:t>
            </a:r>
          </a:p>
        </p:txBody>
      </p:sp>
      <p:sp>
        <p:nvSpPr>
          <p:cNvPr id="4" name="Slide Number Placeholder 3"/>
          <p:cNvSpPr>
            <a:spLocks noGrp="1"/>
          </p:cNvSpPr>
          <p:nvPr>
            <p:ph type="sldNum" sz="quarter" idx="5"/>
          </p:nvPr>
        </p:nvSpPr>
        <p:spPr/>
        <p:txBody>
          <a:bodyPr/>
          <a:lstStyle/>
          <a:p>
            <a:fld id="{3CB79641-5390-47A5-9027-EF00242D8120}" type="slidenum">
              <a:rPr lang="sv-SE" smtClean="0"/>
              <a:t>7</a:t>
            </a:fld>
            <a:endParaRPr lang="sv-SE"/>
          </a:p>
        </p:txBody>
      </p:sp>
    </p:spTree>
    <p:extLst>
      <p:ext uri="{BB962C8B-B14F-4D97-AF65-F5344CB8AC3E}">
        <p14:creationId xmlns:p14="http://schemas.microsoft.com/office/powerpoint/2010/main" val="3688887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ADFD7-9B75-4E5F-8E90-A8A9DEC2C2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EBBA8F0A-9CEC-4609-A7D5-4AE0C372C5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F30DCD7A-D959-4FBF-8070-77A48BAAE4D2}"/>
              </a:ext>
            </a:extLst>
          </p:cNvPr>
          <p:cNvSpPr>
            <a:spLocks noGrp="1"/>
          </p:cNvSpPr>
          <p:nvPr>
            <p:ph type="dt" sz="half" idx="10"/>
          </p:nvPr>
        </p:nvSpPr>
        <p:spPr/>
        <p:txBody>
          <a:bodyPr/>
          <a:lstStyle/>
          <a:p>
            <a:fld id="{77F278EC-0EA2-4039-B1D2-08B338A0DACB}" type="datetimeFigureOut">
              <a:rPr lang="sv-SE" smtClean="0"/>
              <a:t>2018-12-02</a:t>
            </a:fld>
            <a:endParaRPr lang="sv-SE"/>
          </a:p>
        </p:txBody>
      </p:sp>
      <p:sp>
        <p:nvSpPr>
          <p:cNvPr id="5" name="Footer Placeholder 4">
            <a:extLst>
              <a:ext uri="{FF2B5EF4-FFF2-40B4-BE49-F238E27FC236}">
                <a16:creationId xmlns:a16="http://schemas.microsoft.com/office/drawing/2014/main" id="{4DD217F6-0AE0-4CD0-B3C3-F1BFBF207949}"/>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1ADD035C-8204-496A-A642-C5ED8A670DEC}"/>
              </a:ext>
            </a:extLst>
          </p:cNvPr>
          <p:cNvSpPr>
            <a:spLocks noGrp="1"/>
          </p:cNvSpPr>
          <p:nvPr>
            <p:ph type="sldNum" sz="quarter" idx="12"/>
          </p:nvPr>
        </p:nvSpPr>
        <p:spPr/>
        <p:txBody>
          <a:bodyPr/>
          <a:lstStyle/>
          <a:p>
            <a:fld id="{0D32AF9A-9F37-4419-B320-955E5F8F0B72}" type="slidenum">
              <a:rPr lang="sv-SE" smtClean="0"/>
              <a:t>‹#›</a:t>
            </a:fld>
            <a:endParaRPr lang="sv-SE"/>
          </a:p>
        </p:txBody>
      </p:sp>
    </p:spTree>
    <p:extLst>
      <p:ext uri="{BB962C8B-B14F-4D97-AF65-F5344CB8AC3E}">
        <p14:creationId xmlns:p14="http://schemas.microsoft.com/office/powerpoint/2010/main" val="304269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9059-EB8F-42D7-8D13-289B12624B00}"/>
              </a:ext>
            </a:extLst>
          </p:cNvPr>
          <p:cNvSpPr>
            <a:spLocks noGrp="1"/>
          </p:cNvSpPr>
          <p:nvPr>
            <p:ph type="title"/>
          </p:nvPr>
        </p:nvSpPr>
        <p:spPr/>
        <p:txBody>
          <a:bodyPr/>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FB86A136-1D51-41E1-A93E-3387B9B6059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E3EF2B18-8992-40A3-BB43-9416A96A9B35}"/>
              </a:ext>
            </a:extLst>
          </p:cNvPr>
          <p:cNvSpPr>
            <a:spLocks noGrp="1"/>
          </p:cNvSpPr>
          <p:nvPr>
            <p:ph type="dt" sz="half" idx="10"/>
          </p:nvPr>
        </p:nvSpPr>
        <p:spPr/>
        <p:txBody>
          <a:bodyPr/>
          <a:lstStyle/>
          <a:p>
            <a:fld id="{77F278EC-0EA2-4039-B1D2-08B338A0DACB}" type="datetimeFigureOut">
              <a:rPr lang="sv-SE" smtClean="0"/>
              <a:t>2018-12-02</a:t>
            </a:fld>
            <a:endParaRPr lang="sv-SE"/>
          </a:p>
        </p:txBody>
      </p:sp>
      <p:sp>
        <p:nvSpPr>
          <p:cNvPr id="5" name="Footer Placeholder 4">
            <a:extLst>
              <a:ext uri="{FF2B5EF4-FFF2-40B4-BE49-F238E27FC236}">
                <a16:creationId xmlns:a16="http://schemas.microsoft.com/office/drawing/2014/main" id="{B9869B30-299A-48BF-B7AD-D1554D67B1A7}"/>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5D8E3641-F411-499F-BDB4-8295ED471DB0}"/>
              </a:ext>
            </a:extLst>
          </p:cNvPr>
          <p:cNvSpPr>
            <a:spLocks noGrp="1"/>
          </p:cNvSpPr>
          <p:nvPr>
            <p:ph type="sldNum" sz="quarter" idx="12"/>
          </p:nvPr>
        </p:nvSpPr>
        <p:spPr/>
        <p:txBody>
          <a:bodyPr/>
          <a:lstStyle/>
          <a:p>
            <a:fld id="{0D32AF9A-9F37-4419-B320-955E5F8F0B72}" type="slidenum">
              <a:rPr lang="sv-SE" smtClean="0"/>
              <a:t>‹#›</a:t>
            </a:fld>
            <a:endParaRPr lang="sv-SE"/>
          </a:p>
        </p:txBody>
      </p:sp>
    </p:spTree>
    <p:extLst>
      <p:ext uri="{BB962C8B-B14F-4D97-AF65-F5344CB8AC3E}">
        <p14:creationId xmlns:p14="http://schemas.microsoft.com/office/powerpoint/2010/main" val="747138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92E22-20FD-4828-8C7E-5FB4ACAB2B1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8805BC77-742D-4750-A3FC-1C59EB6B983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5BC5C749-605B-47E8-BF46-017BD642B5A9}"/>
              </a:ext>
            </a:extLst>
          </p:cNvPr>
          <p:cNvSpPr>
            <a:spLocks noGrp="1"/>
          </p:cNvSpPr>
          <p:nvPr>
            <p:ph type="dt" sz="half" idx="10"/>
          </p:nvPr>
        </p:nvSpPr>
        <p:spPr/>
        <p:txBody>
          <a:bodyPr/>
          <a:lstStyle/>
          <a:p>
            <a:fld id="{77F278EC-0EA2-4039-B1D2-08B338A0DACB}" type="datetimeFigureOut">
              <a:rPr lang="sv-SE" smtClean="0"/>
              <a:t>2018-12-02</a:t>
            </a:fld>
            <a:endParaRPr lang="sv-SE"/>
          </a:p>
        </p:txBody>
      </p:sp>
      <p:sp>
        <p:nvSpPr>
          <p:cNvPr id="5" name="Footer Placeholder 4">
            <a:extLst>
              <a:ext uri="{FF2B5EF4-FFF2-40B4-BE49-F238E27FC236}">
                <a16:creationId xmlns:a16="http://schemas.microsoft.com/office/drawing/2014/main" id="{5CEEF291-BF99-49DC-9683-141D7A84119F}"/>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DF0C00EE-09C7-48DA-BFD2-EC604DE107B5}"/>
              </a:ext>
            </a:extLst>
          </p:cNvPr>
          <p:cNvSpPr>
            <a:spLocks noGrp="1"/>
          </p:cNvSpPr>
          <p:nvPr>
            <p:ph type="sldNum" sz="quarter" idx="12"/>
          </p:nvPr>
        </p:nvSpPr>
        <p:spPr/>
        <p:txBody>
          <a:bodyPr/>
          <a:lstStyle/>
          <a:p>
            <a:fld id="{0D32AF9A-9F37-4419-B320-955E5F8F0B72}" type="slidenum">
              <a:rPr lang="sv-SE" smtClean="0"/>
              <a:t>‹#›</a:t>
            </a:fld>
            <a:endParaRPr lang="sv-SE"/>
          </a:p>
        </p:txBody>
      </p:sp>
    </p:spTree>
    <p:extLst>
      <p:ext uri="{BB962C8B-B14F-4D97-AF65-F5344CB8AC3E}">
        <p14:creationId xmlns:p14="http://schemas.microsoft.com/office/powerpoint/2010/main" val="2977319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C1C6D-6F3D-4CAB-B35C-B46208E0888C}"/>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19F2EA0A-17BA-4FCC-B773-292E917175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FF61B8BD-9507-42B3-AFA5-A51FD8BF97F9}"/>
              </a:ext>
            </a:extLst>
          </p:cNvPr>
          <p:cNvSpPr>
            <a:spLocks noGrp="1"/>
          </p:cNvSpPr>
          <p:nvPr>
            <p:ph type="dt" sz="half" idx="10"/>
          </p:nvPr>
        </p:nvSpPr>
        <p:spPr/>
        <p:txBody>
          <a:bodyPr/>
          <a:lstStyle/>
          <a:p>
            <a:fld id="{77F278EC-0EA2-4039-B1D2-08B338A0DACB}" type="datetimeFigureOut">
              <a:rPr lang="sv-SE" smtClean="0"/>
              <a:t>2018-12-02</a:t>
            </a:fld>
            <a:endParaRPr lang="sv-SE"/>
          </a:p>
        </p:txBody>
      </p:sp>
      <p:sp>
        <p:nvSpPr>
          <p:cNvPr id="5" name="Footer Placeholder 4">
            <a:extLst>
              <a:ext uri="{FF2B5EF4-FFF2-40B4-BE49-F238E27FC236}">
                <a16:creationId xmlns:a16="http://schemas.microsoft.com/office/drawing/2014/main" id="{5A45BCCB-2A89-43D7-A3A0-865E31629F36}"/>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91C9FD37-79CD-45FF-AAF9-4928EF0363F3}"/>
              </a:ext>
            </a:extLst>
          </p:cNvPr>
          <p:cNvSpPr>
            <a:spLocks noGrp="1"/>
          </p:cNvSpPr>
          <p:nvPr>
            <p:ph type="sldNum" sz="quarter" idx="12"/>
          </p:nvPr>
        </p:nvSpPr>
        <p:spPr/>
        <p:txBody>
          <a:bodyPr/>
          <a:lstStyle/>
          <a:p>
            <a:fld id="{0D32AF9A-9F37-4419-B320-955E5F8F0B72}" type="slidenum">
              <a:rPr lang="sv-SE" smtClean="0"/>
              <a:t>‹#›</a:t>
            </a:fld>
            <a:endParaRPr lang="sv-SE"/>
          </a:p>
        </p:txBody>
      </p:sp>
    </p:spTree>
    <p:extLst>
      <p:ext uri="{BB962C8B-B14F-4D97-AF65-F5344CB8AC3E}">
        <p14:creationId xmlns:p14="http://schemas.microsoft.com/office/powerpoint/2010/main" val="3363663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3C791-2FC8-420F-B1E9-4C73AF1362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a:extLst>
              <a:ext uri="{FF2B5EF4-FFF2-40B4-BE49-F238E27FC236}">
                <a16:creationId xmlns:a16="http://schemas.microsoft.com/office/drawing/2014/main" id="{ABFCB8E7-3B97-43FC-A529-8670B66D78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E1D3DF0-0BAA-4651-8E77-4D0512066E75}"/>
              </a:ext>
            </a:extLst>
          </p:cNvPr>
          <p:cNvSpPr>
            <a:spLocks noGrp="1"/>
          </p:cNvSpPr>
          <p:nvPr>
            <p:ph type="dt" sz="half" idx="10"/>
          </p:nvPr>
        </p:nvSpPr>
        <p:spPr/>
        <p:txBody>
          <a:bodyPr/>
          <a:lstStyle/>
          <a:p>
            <a:fld id="{77F278EC-0EA2-4039-B1D2-08B338A0DACB}" type="datetimeFigureOut">
              <a:rPr lang="sv-SE" smtClean="0"/>
              <a:t>2018-12-02</a:t>
            </a:fld>
            <a:endParaRPr lang="sv-SE"/>
          </a:p>
        </p:txBody>
      </p:sp>
      <p:sp>
        <p:nvSpPr>
          <p:cNvPr id="5" name="Footer Placeholder 4">
            <a:extLst>
              <a:ext uri="{FF2B5EF4-FFF2-40B4-BE49-F238E27FC236}">
                <a16:creationId xmlns:a16="http://schemas.microsoft.com/office/drawing/2014/main" id="{08E7CAEE-82FA-4562-A582-D4B244BCE729}"/>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4F59FD05-D15E-4DC1-A074-C4A5EA0527A7}"/>
              </a:ext>
            </a:extLst>
          </p:cNvPr>
          <p:cNvSpPr>
            <a:spLocks noGrp="1"/>
          </p:cNvSpPr>
          <p:nvPr>
            <p:ph type="sldNum" sz="quarter" idx="12"/>
          </p:nvPr>
        </p:nvSpPr>
        <p:spPr/>
        <p:txBody>
          <a:bodyPr/>
          <a:lstStyle/>
          <a:p>
            <a:fld id="{0D32AF9A-9F37-4419-B320-955E5F8F0B72}" type="slidenum">
              <a:rPr lang="sv-SE" smtClean="0"/>
              <a:t>‹#›</a:t>
            </a:fld>
            <a:endParaRPr lang="sv-SE"/>
          </a:p>
        </p:txBody>
      </p:sp>
    </p:spTree>
    <p:extLst>
      <p:ext uri="{BB962C8B-B14F-4D97-AF65-F5344CB8AC3E}">
        <p14:creationId xmlns:p14="http://schemas.microsoft.com/office/powerpoint/2010/main" val="162666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FB7C-8B77-4916-863F-FAF941D45459}"/>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94AA156F-CE3C-4444-A18F-19223E7278D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a:extLst>
              <a:ext uri="{FF2B5EF4-FFF2-40B4-BE49-F238E27FC236}">
                <a16:creationId xmlns:a16="http://schemas.microsoft.com/office/drawing/2014/main" id="{64025BF8-7D3D-4F08-8174-CA9298AF439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a:extLst>
              <a:ext uri="{FF2B5EF4-FFF2-40B4-BE49-F238E27FC236}">
                <a16:creationId xmlns:a16="http://schemas.microsoft.com/office/drawing/2014/main" id="{F2209181-F66C-4E10-B3D9-38D7F14ADFA4}"/>
              </a:ext>
            </a:extLst>
          </p:cNvPr>
          <p:cNvSpPr>
            <a:spLocks noGrp="1"/>
          </p:cNvSpPr>
          <p:nvPr>
            <p:ph type="dt" sz="half" idx="10"/>
          </p:nvPr>
        </p:nvSpPr>
        <p:spPr/>
        <p:txBody>
          <a:bodyPr/>
          <a:lstStyle/>
          <a:p>
            <a:fld id="{77F278EC-0EA2-4039-B1D2-08B338A0DACB}" type="datetimeFigureOut">
              <a:rPr lang="sv-SE" smtClean="0"/>
              <a:t>2018-12-02</a:t>
            </a:fld>
            <a:endParaRPr lang="sv-SE"/>
          </a:p>
        </p:txBody>
      </p:sp>
      <p:sp>
        <p:nvSpPr>
          <p:cNvPr id="6" name="Footer Placeholder 5">
            <a:extLst>
              <a:ext uri="{FF2B5EF4-FFF2-40B4-BE49-F238E27FC236}">
                <a16:creationId xmlns:a16="http://schemas.microsoft.com/office/drawing/2014/main" id="{7DDEC73D-7805-4C54-A3CB-2F3454606CFC}"/>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B0B516D6-0A4D-4E5F-9DA5-2AD08B97CADF}"/>
              </a:ext>
            </a:extLst>
          </p:cNvPr>
          <p:cNvSpPr>
            <a:spLocks noGrp="1"/>
          </p:cNvSpPr>
          <p:nvPr>
            <p:ph type="sldNum" sz="quarter" idx="12"/>
          </p:nvPr>
        </p:nvSpPr>
        <p:spPr/>
        <p:txBody>
          <a:bodyPr/>
          <a:lstStyle/>
          <a:p>
            <a:fld id="{0D32AF9A-9F37-4419-B320-955E5F8F0B72}" type="slidenum">
              <a:rPr lang="sv-SE" smtClean="0"/>
              <a:t>‹#›</a:t>
            </a:fld>
            <a:endParaRPr lang="sv-SE"/>
          </a:p>
        </p:txBody>
      </p:sp>
    </p:spTree>
    <p:extLst>
      <p:ext uri="{BB962C8B-B14F-4D97-AF65-F5344CB8AC3E}">
        <p14:creationId xmlns:p14="http://schemas.microsoft.com/office/powerpoint/2010/main" val="3221229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8DE92-B937-4287-91BD-E23D1B85305B}"/>
              </a:ext>
            </a:extLst>
          </p:cNvPr>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a:extLst>
              <a:ext uri="{FF2B5EF4-FFF2-40B4-BE49-F238E27FC236}">
                <a16:creationId xmlns:a16="http://schemas.microsoft.com/office/drawing/2014/main" id="{61242940-E10E-4A32-9E13-2C16E673E2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CC96B6-BAF6-458E-B5B4-6BB71D0822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a:extLst>
              <a:ext uri="{FF2B5EF4-FFF2-40B4-BE49-F238E27FC236}">
                <a16:creationId xmlns:a16="http://schemas.microsoft.com/office/drawing/2014/main" id="{56DED3DD-718F-473C-BE18-6230447F14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4023221-8544-4654-87D8-DFF78B233AF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a:extLst>
              <a:ext uri="{FF2B5EF4-FFF2-40B4-BE49-F238E27FC236}">
                <a16:creationId xmlns:a16="http://schemas.microsoft.com/office/drawing/2014/main" id="{19A367E6-FFD3-464D-921B-7F832428D7FC}"/>
              </a:ext>
            </a:extLst>
          </p:cNvPr>
          <p:cNvSpPr>
            <a:spLocks noGrp="1"/>
          </p:cNvSpPr>
          <p:nvPr>
            <p:ph type="dt" sz="half" idx="10"/>
          </p:nvPr>
        </p:nvSpPr>
        <p:spPr/>
        <p:txBody>
          <a:bodyPr/>
          <a:lstStyle/>
          <a:p>
            <a:fld id="{77F278EC-0EA2-4039-B1D2-08B338A0DACB}" type="datetimeFigureOut">
              <a:rPr lang="sv-SE" smtClean="0"/>
              <a:t>2018-12-02</a:t>
            </a:fld>
            <a:endParaRPr lang="sv-SE"/>
          </a:p>
        </p:txBody>
      </p:sp>
      <p:sp>
        <p:nvSpPr>
          <p:cNvPr id="8" name="Footer Placeholder 7">
            <a:extLst>
              <a:ext uri="{FF2B5EF4-FFF2-40B4-BE49-F238E27FC236}">
                <a16:creationId xmlns:a16="http://schemas.microsoft.com/office/drawing/2014/main" id="{44FDA272-07B1-4493-B1C0-D58B174E521F}"/>
              </a:ext>
            </a:extLst>
          </p:cNvPr>
          <p:cNvSpPr>
            <a:spLocks noGrp="1"/>
          </p:cNvSpPr>
          <p:nvPr>
            <p:ph type="ftr" sz="quarter" idx="11"/>
          </p:nvPr>
        </p:nvSpPr>
        <p:spPr/>
        <p:txBody>
          <a:bodyPr/>
          <a:lstStyle/>
          <a:p>
            <a:endParaRPr lang="sv-SE"/>
          </a:p>
        </p:txBody>
      </p:sp>
      <p:sp>
        <p:nvSpPr>
          <p:cNvPr id="9" name="Slide Number Placeholder 8">
            <a:extLst>
              <a:ext uri="{FF2B5EF4-FFF2-40B4-BE49-F238E27FC236}">
                <a16:creationId xmlns:a16="http://schemas.microsoft.com/office/drawing/2014/main" id="{A006AB19-E8DA-4A9D-A67F-F4FD01A6FF8B}"/>
              </a:ext>
            </a:extLst>
          </p:cNvPr>
          <p:cNvSpPr>
            <a:spLocks noGrp="1"/>
          </p:cNvSpPr>
          <p:nvPr>
            <p:ph type="sldNum" sz="quarter" idx="12"/>
          </p:nvPr>
        </p:nvSpPr>
        <p:spPr/>
        <p:txBody>
          <a:bodyPr/>
          <a:lstStyle/>
          <a:p>
            <a:fld id="{0D32AF9A-9F37-4419-B320-955E5F8F0B72}" type="slidenum">
              <a:rPr lang="sv-SE" smtClean="0"/>
              <a:t>‹#›</a:t>
            </a:fld>
            <a:endParaRPr lang="sv-SE"/>
          </a:p>
        </p:txBody>
      </p:sp>
    </p:spTree>
    <p:extLst>
      <p:ext uri="{BB962C8B-B14F-4D97-AF65-F5344CB8AC3E}">
        <p14:creationId xmlns:p14="http://schemas.microsoft.com/office/powerpoint/2010/main" val="4011719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25B79-B291-4D9E-A66D-D75D716A779C}"/>
              </a:ext>
            </a:extLst>
          </p:cNvPr>
          <p:cNvSpPr>
            <a:spLocks noGrp="1"/>
          </p:cNvSpPr>
          <p:nvPr>
            <p:ph type="title"/>
          </p:nvPr>
        </p:nvSpPr>
        <p:spPr/>
        <p:txBody>
          <a:bodyPr/>
          <a:lstStyle/>
          <a:p>
            <a:r>
              <a:rPr lang="en-US"/>
              <a:t>Click to edit Master title style</a:t>
            </a:r>
            <a:endParaRPr lang="sv-SE"/>
          </a:p>
        </p:txBody>
      </p:sp>
      <p:sp>
        <p:nvSpPr>
          <p:cNvPr id="3" name="Date Placeholder 2">
            <a:extLst>
              <a:ext uri="{FF2B5EF4-FFF2-40B4-BE49-F238E27FC236}">
                <a16:creationId xmlns:a16="http://schemas.microsoft.com/office/drawing/2014/main" id="{0AA2477D-5C53-432D-86A8-CFB7DE399AF6}"/>
              </a:ext>
            </a:extLst>
          </p:cNvPr>
          <p:cNvSpPr>
            <a:spLocks noGrp="1"/>
          </p:cNvSpPr>
          <p:nvPr>
            <p:ph type="dt" sz="half" idx="10"/>
          </p:nvPr>
        </p:nvSpPr>
        <p:spPr/>
        <p:txBody>
          <a:bodyPr/>
          <a:lstStyle/>
          <a:p>
            <a:fld id="{77F278EC-0EA2-4039-B1D2-08B338A0DACB}" type="datetimeFigureOut">
              <a:rPr lang="sv-SE" smtClean="0"/>
              <a:t>2018-12-02</a:t>
            </a:fld>
            <a:endParaRPr lang="sv-SE"/>
          </a:p>
        </p:txBody>
      </p:sp>
      <p:sp>
        <p:nvSpPr>
          <p:cNvPr id="4" name="Footer Placeholder 3">
            <a:extLst>
              <a:ext uri="{FF2B5EF4-FFF2-40B4-BE49-F238E27FC236}">
                <a16:creationId xmlns:a16="http://schemas.microsoft.com/office/drawing/2014/main" id="{28DB3362-7273-45FC-A1BA-FCF76245BFAF}"/>
              </a:ext>
            </a:extLst>
          </p:cNvPr>
          <p:cNvSpPr>
            <a:spLocks noGrp="1"/>
          </p:cNvSpPr>
          <p:nvPr>
            <p:ph type="ftr" sz="quarter" idx="11"/>
          </p:nvPr>
        </p:nvSpPr>
        <p:spPr/>
        <p:txBody>
          <a:bodyPr/>
          <a:lstStyle/>
          <a:p>
            <a:endParaRPr lang="sv-SE"/>
          </a:p>
        </p:txBody>
      </p:sp>
      <p:sp>
        <p:nvSpPr>
          <p:cNvPr id="5" name="Slide Number Placeholder 4">
            <a:extLst>
              <a:ext uri="{FF2B5EF4-FFF2-40B4-BE49-F238E27FC236}">
                <a16:creationId xmlns:a16="http://schemas.microsoft.com/office/drawing/2014/main" id="{C682223B-B5BC-4DBD-8D00-490BBA53561F}"/>
              </a:ext>
            </a:extLst>
          </p:cNvPr>
          <p:cNvSpPr>
            <a:spLocks noGrp="1"/>
          </p:cNvSpPr>
          <p:nvPr>
            <p:ph type="sldNum" sz="quarter" idx="12"/>
          </p:nvPr>
        </p:nvSpPr>
        <p:spPr/>
        <p:txBody>
          <a:bodyPr/>
          <a:lstStyle/>
          <a:p>
            <a:fld id="{0D32AF9A-9F37-4419-B320-955E5F8F0B72}" type="slidenum">
              <a:rPr lang="sv-SE" smtClean="0"/>
              <a:t>‹#›</a:t>
            </a:fld>
            <a:endParaRPr lang="sv-SE"/>
          </a:p>
        </p:txBody>
      </p:sp>
    </p:spTree>
    <p:extLst>
      <p:ext uri="{BB962C8B-B14F-4D97-AF65-F5344CB8AC3E}">
        <p14:creationId xmlns:p14="http://schemas.microsoft.com/office/powerpoint/2010/main" val="3581084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B44FE2-735C-435F-A95E-C3E4A463A34E}"/>
              </a:ext>
            </a:extLst>
          </p:cNvPr>
          <p:cNvSpPr>
            <a:spLocks noGrp="1"/>
          </p:cNvSpPr>
          <p:nvPr>
            <p:ph type="dt" sz="half" idx="10"/>
          </p:nvPr>
        </p:nvSpPr>
        <p:spPr/>
        <p:txBody>
          <a:bodyPr/>
          <a:lstStyle/>
          <a:p>
            <a:fld id="{77F278EC-0EA2-4039-B1D2-08B338A0DACB}" type="datetimeFigureOut">
              <a:rPr lang="sv-SE" smtClean="0"/>
              <a:t>2018-12-02</a:t>
            </a:fld>
            <a:endParaRPr lang="sv-SE"/>
          </a:p>
        </p:txBody>
      </p:sp>
      <p:sp>
        <p:nvSpPr>
          <p:cNvPr id="3" name="Footer Placeholder 2">
            <a:extLst>
              <a:ext uri="{FF2B5EF4-FFF2-40B4-BE49-F238E27FC236}">
                <a16:creationId xmlns:a16="http://schemas.microsoft.com/office/drawing/2014/main" id="{F9207CEB-5D61-4422-8558-2FD99301D411}"/>
              </a:ext>
            </a:extLst>
          </p:cNvPr>
          <p:cNvSpPr>
            <a:spLocks noGrp="1"/>
          </p:cNvSpPr>
          <p:nvPr>
            <p:ph type="ftr" sz="quarter" idx="11"/>
          </p:nvPr>
        </p:nvSpPr>
        <p:spPr/>
        <p:txBody>
          <a:bodyPr/>
          <a:lstStyle/>
          <a:p>
            <a:endParaRPr lang="sv-SE"/>
          </a:p>
        </p:txBody>
      </p:sp>
      <p:sp>
        <p:nvSpPr>
          <p:cNvPr id="4" name="Slide Number Placeholder 3">
            <a:extLst>
              <a:ext uri="{FF2B5EF4-FFF2-40B4-BE49-F238E27FC236}">
                <a16:creationId xmlns:a16="http://schemas.microsoft.com/office/drawing/2014/main" id="{60724E68-6E47-4758-9A2C-FD8C23C3CC6E}"/>
              </a:ext>
            </a:extLst>
          </p:cNvPr>
          <p:cNvSpPr>
            <a:spLocks noGrp="1"/>
          </p:cNvSpPr>
          <p:nvPr>
            <p:ph type="sldNum" sz="quarter" idx="12"/>
          </p:nvPr>
        </p:nvSpPr>
        <p:spPr/>
        <p:txBody>
          <a:bodyPr/>
          <a:lstStyle/>
          <a:p>
            <a:fld id="{0D32AF9A-9F37-4419-B320-955E5F8F0B72}" type="slidenum">
              <a:rPr lang="sv-SE" smtClean="0"/>
              <a:t>‹#›</a:t>
            </a:fld>
            <a:endParaRPr lang="sv-SE"/>
          </a:p>
        </p:txBody>
      </p:sp>
    </p:spTree>
    <p:extLst>
      <p:ext uri="{BB962C8B-B14F-4D97-AF65-F5344CB8AC3E}">
        <p14:creationId xmlns:p14="http://schemas.microsoft.com/office/powerpoint/2010/main" val="3516943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3A656-2AE1-44B6-AB45-F2B3F932E4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a:extLst>
              <a:ext uri="{FF2B5EF4-FFF2-40B4-BE49-F238E27FC236}">
                <a16:creationId xmlns:a16="http://schemas.microsoft.com/office/drawing/2014/main" id="{64670C3D-61BF-4B56-8ADE-6987A04D24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a:extLst>
              <a:ext uri="{FF2B5EF4-FFF2-40B4-BE49-F238E27FC236}">
                <a16:creationId xmlns:a16="http://schemas.microsoft.com/office/drawing/2014/main" id="{5FF36E08-FAF3-4B5A-9864-7EADD9F07C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A1503F-F02C-4E6F-B37E-298CD7B006D1}"/>
              </a:ext>
            </a:extLst>
          </p:cNvPr>
          <p:cNvSpPr>
            <a:spLocks noGrp="1"/>
          </p:cNvSpPr>
          <p:nvPr>
            <p:ph type="dt" sz="half" idx="10"/>
          </p:nvPr>
        </p:nvSpPr>
        <p:spPr/>
        <p:txBody>
          <a:bodyPr/>
          <a:lstStyle/>
          <a:p>
            <a:fld id="{77F278EC-0EA2-4039-B1D2-08B338A0DACB}" type="datetimeFigureOut">
              <a:rPr lang="sv-SE" smtClean="0"/>
              <a:t>2018-12-02</a:t>
            </a:fld>
            <a:endParaRPr lang="sv-SE"/>
          </a:p>
        </p:txBody>
      </p:sp>
      <p:sp>
        <p:nvSpPr>
          <p:cNvPr id="6" name="Footer Placeholder 5">
            <a:extLst>
              <a:ext uri="{FF2B5EF4-FFF2-40B4-BE49-F238E27FC236}">
                <a16:creationId xmlns:a16="http://schemas.microsoft.com/office/drawing/2014/main" id="{7D75073D-388A-49C4-9B70-FA2AB51003BD}"/>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6902D948-99A5-402C-B85E-9626CAA89B98}"/>
              </a:ext>
            </a:extLst>
          </p:cNvPr>
          <p:cNvSpPr>
            <a:spLocks noGrp="1"/>
          </p:cNvSpPr>
          <p:nvPr>
            <p:ph type="sldNum" sz="quarter" idx="12"/>
          </p:nvPr>
        </p:nvSpPr>
        <p:spPr/>
        <p:txBody>
          <a:bodyPr/>
          <a:lstStyle/>
          <a:p>
            <a:fld id="{0D32AF9A-9F37-4419-B320-955E5F8F0B72}" type="slidenum">
              <a:rPr lang="sv-SE" smtClean="0"/>
              <a:t>‹#›</a:t>
            </a:fld>
            <a:endParaRPr lang="sv-SE"/>
          </a:p>
        </p:txBody>
      </p:sp>
    </p:spTree>
    <p:extLst>
      <p:ext uri="{BB962C8B-B14F-4D97-AF65-F5344CB8AC3E}">
        <p14:creationId xmlns:p14="http://schemas.microsoft.com/office/powerpoint/2010/main" val="3227878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ED7E9-F8FC-4897-AB5E-E8E2F08B3B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a:extLst>
              <a:ext uri="{FF2B5EF4-FFF2-40B4-BE49-F238E27FC236}">
                <a16:creationId xmlns:a16="http://schemas.microsoft.com/office/drawing/2014/main" id="{393C3C50-24EB-4F20-907F-46480CC365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20AA83D0-2653-4D15-A19C-491506F57F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16600A0-9E3A-4CF7-B26F-09854CD80270}"/>
              </a:ext>
            </a:extLst>
          </p:cNvPr>
          <p:cNvSpPr>
            <a:spLocks noGrp="1"/>
          </p:cNvSpPr>
          <p:nvPr>
            <p:ph type="dt" sz="half" idx="10"/>
          </p:nvPr>
        </p:nvSpPr>
        <p:spPr/>
        <p:txBody>
          <a:bodyPr/>
          <a:lstStyle/>
          <a:p>
            <a:fld id="{77F278EC-0EA2-4039-B1D2-08B338A0DACB}" type="datetimeFigureOut">
              <a:rPr lang="sv-SE" smtClean="0"/>
              <a:t>2018-12-02</a:t>
            </a:fld>
            <a:endParaRPr lang="sv-SE"/>
          </a:p>
        </p:txBody>
      </p:sp>
      <p:sp>
        <p:nvSpPr>
          <p:cNvPr id="6" name="Footer Placeholder 5">
            <a:extLst>
              <a:ext uri="{FF2B5EF4-FFF2-40B4-BE49-F238E27FC236}">
                <a16:creationId xmlns:a16="http://schemas.microsoft.com/office/drawing/2014/main" id="{1E54EA06-7249-4CFC-A622-8CD426E09D51}"/>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825BEE11-DD30-43D4-9A5B-A6EA521E9A38}"/>
              </a:ext>
            </a:extLst>
          </p:cNvPr>
          <p:cNvSpPr>
            <a:spLocks noGrp="1"/>
          </p:cNvSpPr>
          <p:nvPr>
            <p:ph type="sldNum" sz="quarter" idx="12"/>
          </p:nvPr>
        </p:nvSpPr>
        <p:spPr/>
        <p:txBody>
          <a:bodyPr/>
          <a:lstStyle/>
          <a:p>
            <a:fld id="{0D32AF9A-9F37-4419-B320-955E5F8F0B72}" type="slidenum">
              <a:rPr lang="sv-SE" smtClean="0"/>
              <a:t>‹#›</a:t>
            </a:fld>
            <a:endParaRPr lang="sv-SE"/>
          </a:p>
        </p:txBody>
      </p:sp>
    </p:spTree>
    <p:extLst>
      <p:ext uri="{BB962C8B-B14F-4D97-AF65-F5344CB8AC3E}">
        <p14:creationId xmlns:p14="http://schemas.microsoft.com/office/powerpoint/2010/main" val="227458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ED73EF-3372-4DBD-A745-EE054D39CA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a:extLst>
              <a:ext uri="{FF2B5EF4-FFF2-40B4-BE49-F238E27FC236}">
                <a16:creationId xmlns:a16="http://schemas.microsoft.com/office/drawing/2014/main" id="{4A9EEA20-1222-4F87-B948-39E5DF989B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89129E83-B498-4BEC-A614-60CF5E979D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F278EC-0EA2-4039-B1D2-08B338A0DACB}" type="datetimeFigureOut">
              <a:rPr lang="sv-SE" smtClean="0"/>
              <a:t>2018-12-02</a:t>
            </a:fld>
            <a:endParaRPr lang="sv-SE"/>
          </a:p>
        </p:txBody>
      </p:sp>
      <p:sp>
        <p:nvSpPr>
          <p:cNvPr id="5" name="Footer Placeholder 4">
            <a:extLst>
              <a:ext uri="{FF2B5EF4-FFF2-40B4-BE49-F238E27FC236}">
                <a16:creationId xmlns:a16="http://schemas.microsoft.com/office/drawing/2014/main" id="{F1F8269F-ED90-4273-9226-2C1195BA37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a:extLst>
              <a:ext uri="{FF2B5EF4-FFF2-40B4-BE49-F238E27FC236}">
                <a16:creationId xmlns:a16="http://schemas.microsoft.com/office/drawing/2014/main" id="{4DF2D6A0-3FAF-402C-88E4-382FD5FEBE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2AF9A-9F37-4419-B320-955E5F8F0B72}" type="slidenum">
              <a:rPr lang="sv-SE" smtClean="0"/>
              <a:t>‹#›</a:t>
            </a:fld>
            <a:endParaRPr lang="sv-SE"/>
          </a:p>
        </p:txBody>
      </p:sp>
    </p:spTree>
    <p:extLst>
      <p:ext uri="{BB962C8B-B14F-4D97-AF65-F5344CB8AC3E}">
        <p14:creationId xmlns:p14="http://schemas.microsoft.com/office/powerpoint/2010/main" val="345976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ublicdomainpictures.net/view-image.php?image=49294&amp;picture=gron-fragetecken-2"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B821A-AE97-4B50-B187-37DBCF312655}"/>
              </a:ext>
            </a:extLst>
          </p:cNvPr>
          <p:cNvSpPr>
            <a:spLocks noGrp="1"/>
          </p:cNvSpPr>
          <p:nvPr>
            <p:ph type="ctrTitle"/>
          </p:nvPr>
        </p:nvSpPr>
        <p:spPr>
          <a:xfrm>
            <a:off x="1219200" y="1270621"/>
            <a:ext cx="10058400" cy="2387600"/>
          </a:xfrm>
        </p:spPr>
        <p:txBody>
          <a:bodyPr>
            <a:normAutofit fontScale="90000"/>
          </a:bodyPr>
          <a:lstStyle/>
          <a:p>
            <a:r>
              <a:rPr lang="en-US" dirty="0">
                <a:effectLst>
                  <a:outerShdw blurRad="38100" dist="38100" dir="2700000" algn="tl">
                    <a:srgbClr val="000000">
                      <a:alpha val="43137"/>
                    </a:srgbClr>
                  </a:outerShdw>
                </a:effectLst>
              </a:rPr>
              <a:t>So.. How can we achieve better visualization of the jobs world using information exchange between </a:t>
            </a:r>
            <a:r>
              <a:rPr lang="en-US" dirty="0" err="1">
                <a:effectLst>
                  <a:outerShdw blurRad="38100" dist="38100" dir="2700000" algn="tl">
                    <a:srgbClr val="000000">
                      <a:alpha val="43137"/>
                    </a:srgbClr>
                  </a:outerShdw>
                </a:effectLst>
              </a:rPr>
              <a:t>jobseekers,Unemployment</a:t>
            </a:r>
            <a:r>
              <a:rPr lang="en-US" dirty="0">
                <a:effectLst>
                  <a:outerShdw blurRad="38100" dist="38100" dir="2700000" algn="tl">
                    <a:srgbClr val="000000">
                      <a:alpha val="43137"/>
                    </a:srgbClr>
                  </a:outerShdw>
                </a:effectLst>
              </a:rPr>
              <a:t> Office and Employers?</a:t>
            </a:r>
            <a:endParaRPr lang="sv-SE"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D4366B37-1828-4B1F-A4B3-528EC795E05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58456" y="3658220"/>
            <a:ext cx="2720709" cy="3199779"/>
          </a:xfrm>
          <a:prstGeom prst="rect">
            <a:avLst/>
          </a:prstGeom>
        </p:spPr>
      </p:pic>
    </p:spTree>
    <p:extLst>
      <p:ext uri="{BB962C8B-B14F-4D97-AF65-F5344CB8AC3E}">
        <p14:creationId xmlns:p14="http://schemas.microsoft.com/office/powerpoint/2010/main" val="2467625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FBB6D56-BE7E-4C71-BDC4-6AF2A7207F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200" y="0"/>
            <a:ext cx="4876800" cy="6898813"/>
          </a:xfrm>
        </p:spPr>
      </p:pic>
      <p:sp>
        <p:nvSpPr>
          <p:cNvPr id="7" name="TextBox 6">
            <a:extLst>
              <a:ext uri="{FF2B5EF4-FFF2-40B4-BE49-F238E27FC236}">
                <a16:creationId xmlns:a16="http://schemas.microsoft.com/office/drawing/2014/main" id="{7A3537FF-A70F-46DD-AE1E-74E10B918A3B}"/>
              </a:ext>
            </a:extLst>
          </p:cNvPr>
          <p:cNvSpPr txBox="1"/>
          <p:nvPr/>
        </p:nvSpPr>
        <p:spPr>
          <a:xfrm>
            <a:off x="7315200" y="5090984"/>
            <a:ext cx="4876800" cy="1815882"/>
          </a:xfrm>
          <a:prstGeom prst="rect">
            <a:avLst/>
          </a:prstGeom>
          <a:solidFill>
            <a:schemeClr val="accent1">
              <a:lumMod val="50000"/>
            </a:schemeClr>
          </a:solidFill>
        </p:spPr>
        <p:txBody>
          <a:bodyPr wrap="square" rtlCol="0">
            <a:spAutoFit/>
          </a:bodyPr>
          <a:lstStyle/>
          <a:p>
            <a:r>
              <a:rPr lang="sv-SE" sz="2800" dirty="0">
                <a:solidFill>
                  <a:srgbClr val="FFFF00"/>
                </a:solidFill>
              </a:rPr>
              <a:t>              Hackersoft LTD</a:t>
            </a:r>
          </a:p>
          <a:p>
            <a:r>
              <a:rPr lang="sv-SE" sz="2800" dirty="0">
                <a:solidFill>
                  <a:srgbClr val="FFFF00"/>
                </a:solidFill>
              </a:rPr>
              <a:t>– Web Developer </a:t>
            </a:r>
          </a:p>
          <a:p>
            <a:r>
              <a:rPr lang="sv-SE" sz="2800" dirty="0">
                <a:solidFill>
                  <a:srgbClr val="FFFF00"/>
                </a:solidFill>
              </a:rPr>
              <a:t>– Full time</a:t>
            </a:r>
          </a:p>
          <a:p>
            <a:r>
              <a:rPr lang="sv-SE" sz="2800" dirty="0">
                <a:solidFill>
                  <a:srgbClr val="FFFF00"/>
                </a:solidFill>
              </a:rPr>
              <a:t>– Driving Licence Required.</a:t>
            </a:r>
          </a:p>
        </p:txBody>
      </p:sp>
      <p:sp>
        <p:nvSpPr>
          <p:cNvPr id="8" name="Rectangle 7">
            <a:extLst>
              <a:ext uri="{FF2B5EF4-FFF2-40B4-BE49-F238E27FC236}">
                <a16:creationId xmlns:a16="http://schemas.microsoft.com/office/drawing/2014/main" id="{E8B3E683-5571-4E1B-9A5B-14F6952C2113}"/>
              </a:ext>
            </a:extLst>
          </p:cNvPr>
          <p:cNvSpPr/>
          <p:nvPr/>
        </p:nvSpPr>
        <p:spPr>
          <a:xfrm>
            <a:off x="0" y="0"/>
            <a:ext cx="7315200" cy="6898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TextBox 8">
            <a:extLst>
              <a:ext uri="{FF2B5EF4-FFF2-40B4-BE49-F238E27FC236}">
                <a16:creationId xmlns:a16="http://schemas.microsoft.com/office/drawing/2014/main" id="{59F0412D-A410-4B43-959D-F62BB39116C1}"/>
              </a:ext>
            </a:extLst>
          </p:cNvPr>
          <p:cNvSpPr txBox="1"/>
          <p:nvPr/>
        </p:nvSpPr>
        <p:spPr>
          <a:xfrm>
            <a:off x="383059" y="457200"/>
            <a:ext cx="6474941" cy="2308324"/>
          </a:xfrm>
          <a:prstGeom prst="rect">
            <a:avLst/>
          </a:prstGeom>
          <a:noFill/>
        </p:spPr>
        <p:txBody>
          <a:bodyPr wrap="square" rtlCol="0">
            <a:spAutoFit/>
          </a:bodyPr>
          <a:lstStyle/>
          <a:p>
            <a:r>
              <a:rPr lang="sv-SE" sz="3600" dirty="0">
                <a:solidFill>
                  <a:srgbClr val="FFFF00"/>
                </a:solidFill>
              </a:rPr>
              <a:t>The user is already half way there! The peak is even closer and the next step is more exciting than ever.</a:t>
            </a:r>
          </a:p>
        </p:txBody>
      </p:sp>
      <p:sp>
        <p:nvSpPr>
          <p:cNvPr id="2" name="TextBox 1">
            <a:extLst>
              <a:ext uri="{FF2B5EF4-FFF2-40B4-BE49-F238E27FC236}">
                <a16:creationId xmlns:a16="http://schemas.microsoft.com/office/drawing/2014/main" id="{5E73F242-2D0F-4893-A48D-B0F342840B7A}"/>
              </a:ext>
            </a:extLst>
          </p:cNvPr>
          <p:cNvSpPr txBox="1"/>
          <p:nvPr/>
        </p:nvSpPr>
        <p:spPr>
          <a:xfrm>
            <a:off x="383059" y="3299254"/>
            <a:ext cx="6351373" cy="1754326"/>
          </a:xfrm>
          <a:prstGeom prst="rect">
            <a:avLst/>
          </a:prstGeom>
          <a:noFill/>
        </p:spPr>
        <p:txBody>
          <a:bodyPr wrap="square" rtlCol="0">
            <a:spAutoFit/>
          </a:bodyPr>
          <a:lstStyle/>
          <a:p>
            <a:r>
              <a:rPr lang="sv-SE" sz="5400" dirty="0">
                <a:solidFill>
                  <a:srgbClr val="FFFF00"/>
                </a:solidFill>
              </a:rPr>
              <a:t>Now the user knows: </a:t>
            </a:r>
          </a:p>
          <a:p>
            <a:r>
              <a:rPr lang="sv-SE" sz="5400" dirty="0">
                <a:solidFill>
                  <a:srgbClr val="FFFF00"/>
                </a:solidFill>
              </a:rPr>
              <a:t>Each step taken...</a:t>
            </a:r>
          </a:p>
        </p:txBody>
      </p:sp>
    </p:spTree>
    <p:extLst>
      <p:ext uri="{BB962C8B-B14F-4D97-AF65-F5344CB8AC3E}">
        <p14:creationId xmlns:p14="http://schemas.microsoft.com/office/powerpoint/2010/main" val="2825651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generated with high confidence">
            <a:extLst>
              <a:ext uri="{FF2B5EF4-FFF2-40B4-BE49-F238E27FC236}">
                <a16:creationId xmlns:a16="http://schemas.microsoft.com/office/drawing/2014/main" id="{2329C3E0-1C69-4936-933B-EA7B3CCA36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200" y="0"/>
            <a:ext cx="4876800" cy="6898813"/>
          </a:xfrm>
        </p:spPr>
      </p:pic>
      <p:sp>
        <p:nvSpPr>
          <p:cNvPr id="7" name="TextBox 6">
            <a:extLst>
              <a:ext uri="{FF2B5EF4-FFF2-40B4-BE49-F238E27FC236}">
                <a16:creationId xmlns:a16="http://schemas.microsoft.com/office/drawing/2014/main" id="{7A3537FF-A70F-46DD-AE1E-74E10B918A3B}"/>
              </a:ext>
            </a:extLst>
          </p:cNvPr>
          <p:cNvSpPr txBox="1"/>
          <p:nvPr/>
        </p:nvSpPr>
        <p:spPr>
          <a:xfrm>
            <a:off x="7315200" y="5090984"/>
            <a:ext cx="4876800" cy="1815882"/>
          </a:xfrm>
          <a:prstGeom prst="rect">
            <a:avLst/>
          </a:prstGeom>
          <a:solidFill>
            <a:schemeClr val="accent1">
              <a:lumMod val="50000"/>
            </a:schemeClr>
          </a:solidFill>
        </p:spPr>
        <p:txBody>
          <a:bodyPr wrap="square" rtlCol="0">
            <a:spAutoFit/>
          </a:bodyPr>
          <a:lstStyle/>
          <a:p>
            <a:r>
              <a:rPr lang="sv-SE" sz="2800" dirty="0">
                <a:solidFill>
                  <a:srgbClr val="FFFF00"/>
                </a:solidFill>
              </a:rPr>
              <a:t>              Hackersoft LTD</a:t>
            </a:r>
          </a:p>
          <a:p>
            <a:r>
              <a:rPr lang="sv-SE" sz="2800" dirty="0">
                <a:solidFill>
                  <a:srgbClr val="FFFF00"/>
                </a:solidFill>
              </a:rPr>
              <a:t>– Web Developer </a:t>
            </a:r>
          </a:p>
          <a:p>
            <a:r>
              <a:rPr lang="sv-SE" sz="2800" dirty="0">
                <a:solidFill>
                  <a:srgbClr val="FFFF00"/>
                </a:solidFill>
              </a:rPr>
              <a:t>– Full time</a:t>
            </a:r>
          </a:p>
          <a:p>
            <a:r>
              <a:rPr lang="sv-SE" sz="2800" dirty="0">
                <a:solidFill>
                  <a:srgbClr val="FFFF00"/>
                </a:solidFill>
              </a:rPr>
              <a:t>– Driving Licence Required.</a:t>
            </a:r>
          </a:p>
        </p:txBody>
      </p:sp>
      <p:sp>
        <p:nvSpPr>
          <p:cNvPr id="8" name="Rectangle 7">
            <a:extLst>
              <a:ext uri="{FF2B5EF4-FFF2-40B4-BE49-F238E27FC236}">
                <a16:creationId xmlns:a16="http://schemas.microsoft.com/office/drawing/2014/main" id="{E8B3E683-5571-4E1B-9A5B-14F6952C2113}"/>
              </a:ext>
            </a:extLst>
          </p:cNvPr>
          <p:cNvSpPr/>
          <p:nvPr/>
        </p:nvSpPr>
        <p:spPr>
          <a:xfrm>
            <a:off x="0" y="0"/>
            <a:ext cx="7315200" cy="6898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TextBox 8">
            <a:extLst>
              <a:ext uri="{FF2B5EF4-FFF2-40B4-BE49-F238E27FC236}">
                <a16:creationId xmlns:a16="http://schemas.microsoft.com/office/drawing/2014/main" id="{677A9E00-67D0-4F8D-BEFF-BCE9AD9A4F80}"/>
              </a:ext>
            </a:extLst>
          </p:cNvPr>
          <p:cNvSpPr txBox="1"/>
          <p:nvPr/>
        </p:nvSpPr>
        <p:spPr>
          <a:xfrm>
            <a:off x="234778" y="271849"/>
            <a:ext cx="6586152" cy="1569660"/>
          </a:xfrm>
          <a:prstGeom prst="rect">
            <a:avLst/>
          </a:prstGeom>
          <a:noFill/>
        </p:spPr>
        <p:txBody>
          <a:bodyPr wrap="square" rtlCol="0">
            <a:spAutoFit/>
          </a:bodyPr>
          <a:lstStyle/>
          <a:p>
            <a:r>
              <a:rPr lang="sv-SE" sz="4800" dirty="0">
                <a:solidFill>
                  <a:srgbClr val="FFFF00"/>
                </a:solidFill>
              </a:rPr>
              <a:t>...brings the peak closer and closer until...</a:t>
            </a:r>
          </a:p>
        </p:txBody>
      </p:sp>
    </p:spTree>
    <p:extLst>
      <p:ext uri="{BB962C8B-B14F-4D97-AF65-F5344CB8AC3E}">
        <p14:creationId xmlns:p14="http://schemas.microsoft.com/office/powerpoint/2010/main" val="1893972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a logo&#10;&#10;Description generated with high confidence">
            <a:extLst>
              <a:ext uri="{FF2B5EF4-FFF2-40B4-BE49-F238E27FC236}">
                <a16:creationId xmlns:a16="http://schemas.microsoft.com/office/drawing/2014/main" id="{B9245FB3-398A-4FF5-B8CB-6A487836C7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200" y="0"/>
            <a:ext cx="4876800" cy="6898813"/>
          </a:xfrm>
        </p:spPr>
      </p:pic>
      <p:sp>
        <p:nvSpPr>
          <p:cNvPr id="7" name="TextBox 6">
            <a:extLst>
              <a:ext uri="{FF2B5EF4-FFF2-40B4-BE49-F238E27FC236}">
                <a16:creationId xmlns:a16="http://schemas.microsoft.com/office/drawing/2014/main" id="{7A3537FF-A70F-46DD-AE1E-74E10B918A3B}"/>
              </a:ext>
            </a:extLst>
          </p:cNvPr>
          <p:cNvSpPr txBox="1"/>
          <p:nvPr/>
        </p:nvSpPr>
        <p:spPr>
          <a:xfrm>
            <a:off x="7315200" y="5090984"/>
            <a:ext cx="4876800" cy="1815882"/>
          </a:xfrm>
          <a:prstGeom prst="rect">
            <a:avLst/>
          </a:prstGeom>
          <a:solidFill>
            <a:schemeClr val="accent1">
              <a:lumMod val="50000"/>
            </a:schemeClr>
          </a:solidFill>
        </p:spPr>
        <p:txBody>
          <a:bodyPr wrap="square" rtlCol="0">
            <a:spAutoFit/>
          </a:bodyPr>
          <a:lstStyle/>
          <a:p>
            <a:r>
              <a:rPr lang="sv-SE" sz="2800" dirty="0">
                <a:solidFill>
                  <a:srgbClr val="FFFF00"/>
                </a:solidFill>
              </a:rPr>
              <a:t>              Hackersoft LTD</a:t>
            </a:r>
          </a:p>
          <a:p>
            <a:r>
              <a:rPr lang="sv-SE" sz="2800" dirty="0">
                <a:solidFill>
                  <a:srgbClr val="FFFF00"/>
                </a:solidFill>
              </a:rPr>
              <a:t>– Web Developer </a:t>
            </a:r>
          </a:p>
          <a:p>
            <a:r>
              <a:rPr lang="sv-SE" sz="2800" dirty="0">
                <a:solidFill>
                  <a:srgbClr val="FFFF00"/>
                </a:solidFill>
              </a:rPr>
              <a:t>– Full time</a:t>
            </a:r>
          </a:p>
          <a:p>
            <a:r>
              <a:rPr lang="sv-SE" sz="2800" dirty="0">
                <a:solidFill>
                  <a:srgbClr val="FFFF00"/>
                </a:solidFill>
              </a:rPr>
              <a:t>– Driving Licence Required.</a:t>
            </a:r>
          </a:p>
        </p:txBody>
      </p:sp>
      <p:sp>
        <p:nvSpPr>
          <p:cNvPr id="8" name="Rectangle 7">
            <a:extLst>
              <a:ext uri="{FF2B5EF4-FFF2-40B4-BE49-F238E27FC236}">
                <a16:creationId xmlns:a16="http://schemas.microsoft.com/office/drawing/2014/main" id="{E8B3E683-5571-4E1B-9A5B-14F6952C2113}"/>
              </a:ext>
            </a:extLst>
          </p:cNvPr>
          <p:cNvSpPr/>
          <p:nvPr/>
        </p:nvSpPr>
        <p:spPr>
          <a:xfrm>
            <a:off x="0" y="3"/>
            <a:ext cx="7315200" cy="6898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TextBox 1">
            <a:extLst>
              <a:ext uri="{FF2B5EF4-FFF2-40B4-BE49-F238E27FC236}">
                <a16:creationId xmlns:a16="http://schemas.microsoft.com/office/drawing/2014/main" id="{699F5814-9673-4521-A758-57D62AA9787B}"/>
              </a:ext>
            </a:extLst>
          </p:cNvPr>
          <p:cNvSpPr txBox="1"/>
          <p:nvPr/>
        </p:nvSpPr>
        <p:spPr>
          <a:xfrm>
            <a:off x="185352" y="388979"/>
            <a:ext cx="6932140" cy="5632311"/>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sv-SE" sz="7200" dirty="0">
                <a:solidFill>
                  <a:srgbClr val="FFFF00"/>
                </a:solidFill>
              </a:rPr>
              <a:t>... the peak has finally been conquered and a nice job begins from Monday!!!!</a:t>
            </a:r>
          </a:p>
        </p:txBody>
      </p:sp>
    </p:spTree>
    <p:extLst>
      <p:ext uri="{BB962C8B-B14F-4D97-AF65-F5344CB8AC3E}">
        <p14:creationId xmlns:p14="http://schemas.microsoft.com/office/powerpoint/2010/main" val="2952836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849FB4-C112-419B-B8A5-1D33B40B31F0}"/>
              </a:ext>
            </a:extLst>
          </p:cNvPr>
          <p:cNvSpPr txBox="1"/>
          <p:nvPr/>
        </p:nvSpPr>
        <p:spPr>
          <a:xfrm>
            <a:off x="651753" y="924128"/>
            <a:ext cx="10924162" cy="1323439"/>
          </a:xfrm>
          <a:prstGeom prst="rect">
            <a:avLst/>
          </a:prstGeom>
          <a:noFill/>
        </p:spPr>
        <p:txBody>
          <a:bodyPr wrap="square" rtlCol="0">
            <a:spAutoFit/>
          </a:bodyPr>
          <a:lstStyle/>
          <a:p>
            <a:endParaRPr lang="sv-SE" sz="8000" dirty="0"/>
          </a:p>
        </p:txBody>
      </p:sp>
      <p:pic>
        <p:nvPicPr>
          <p:cNvPr id="7" name="Picture 6" descr="A close up of a sign&#10;&#10;Description generated with high confidence">
            <a:extLst>
              <a:ext uri="{FF2B5EF4-FFF2-40B4-BE49-F238E27FC236}">
                <a16:creationId xmlns:a16="http://schemas.microsoft.com/office/drawing/2014/main" id="{DD3CC301-87F9-4667-A63E-BBA1A3716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61415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070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1B9221-407F-4724-80FE-F11997A23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51" y="0"/>
            <a:ext cx="4847949" cy="6858000"/>
          </a:xfrm>
          <a:prstGeom prst="rect">
            <a:avLst/>
          </a:prstGeom>
        </p:spPr>
      </p:pic>
      <p:sp>
        <p:nvSpPr>
          <p:cNvPr id="7" name="Rectangle 6">
            <a:extLst>
              <a:ext uri="{FF2B5EF4-FFF2-40B4-BE49-F238E27FC236}">
                <a16:creationId xmlns:a16="http://schemas.microsoft.com/office/drawing/2014/main" id="{62C41D6D-89B2-4452-98EF-0BD5B0FBD69E}"/>
              </a:ext>
            </a:extLst>
          </p:cNvPr>
          <p:cNvSpPr/>
          <p:nvPr/>
        </p:nvSpPr>
        <p:spPr>
          <a:xfrm>
            <a:off x="0" y="0"/>
            <a:ext cx="7344051" cy="68580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8" name="TextBox 7">
            <a:extLst>
              <a:ext uri="{FF2B5EF4-FFF2-40B4-BE49-F238E27FC236}">
                <a16:creationId xmlns:a16="http://schemas.microsoft.com/office/drawing/2014/main" id="{6F4A7178-F05A-4904-A878-BDF3D5A6B824}"/>
              </a:ext>
            </a:extLst>
          </p:cNvPr>
          <p:cNvSpPr txBox="1"/>
          <p:nvPr/>
        </p:nvSpPr>
        <p:spPr>
          <a:xfrm>
            <a:off x="148281" y="197708"/>
            <a:ext cx="7105135" cy="618630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sv-SE" sz="6600" dirty="0">
                <a:solidFill>
                  <a:srgbClr val="FFFFCC"/>
                </a:solidFill>
                <a:effectLst>
                  <a:outerShdw blurRad="38100" dist="38100" dir="2700000" algn="tl">
                    <a:srgbClr val="000000">
                      <a:alpha val="43137"/>
                    </a:srgbClr>
                  </a:outerShdw>
                </a:effectLst>
              </a:rPr>
              <a:t>Welcome to the planet of the Software Development where anything is possible!!</a:t>
            </a:r>
          </a:p>
        </p:txBody>
      </p:sp>
    </p:spTree>
    <p:extLst>
      <p:ext uri="{BB962C8B-B14F-4D97-AF65-F5344CB8AC3E}">
        <p14:creationId xmlns:p14="http://schemas.microsoft.com/office/powerpoint/2010/main" val="1950133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logo&#10;&#10;Description generated with high confidence">
            <a:extLst>
              <a:ext uri="{FF2B5EF4-FFF2-40B4-BE49-F238E27FC236}">
                <a16:creationId xmlns:a16="http://schemas.microsoft.com/office/drawing/2014/main" id="{EB0AD30B-F0E6-4CF6-8D72-66E2E8EAB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200" y="0"/>
            <a:ext cx="4876800" cy="6898813"/>
          </a:xfrm>
        </p:spPr>
      </p:pic>
      <p:sp>
        <p:nvSpPr>
          <p:cNvPr id="7" name="TextBox 6">
            <a:extLst>
              <a:ext uri="{FF2B5EF4-FFF2-40B4-BE49-F238E27FC236}">
                <a16:creationId xmlns:a16="http://schemas.microsoft.com/office/drawing/2014/main" id="{7A3537FF-A70F-46DD-AE1E-74E10B918A3B}"/>
              </a:ext>
            </a:extLst>
          </p:cNvPr>
          <p:cNvSpPr txBox="1"/>
          <p:nvPr/>
        </p:nvSpPr>
        <p:spPr>
          <a:xfrm>
            <a:off x="7315200" y="5090984"/>
            <a:ext cx="4876800" cy="1815882"/>
          </a:xfrm>
          <a:prstGeom prst="rect">
            <a:avLst/>
          </a:prstGeom>
          <a:solidFill>
            <a:schemeClr val="accent1">
              <a:lumMod val="50000"/>
            </a:schemeClr>
          </a:solidFill>
        </p:spPr>
        <p:txBody>
          <a:bodyPr wrap="square" rtlCol="0">
            <a:spAutoFit/>
          </a:bodyPr>
          <a:lstStyle/>
          <a:p>
            <a:r>
              <a:rPr lang="sv-SE" sz="2800" dirty="0">
                <a:solidFill>
                  <a:srgbClr val="FFFF00"/>
                </a:solidFill>
              </a:rPr>
              <a:t>              Hackersoft LTD</a:t>
            </a:r>
          </a:p>
          <a:p>
            <a:r>
              <a:rPr lang="sv-SE" sz="2800" dirty="0">
                <a:solidFill>
                  <a:srgbClr val="FFFF00"/>
                </a:solidFill>
              </a:rPr>
              <a:t>– Web Developer </a:t>
            </a:r>
          </a:p>
          <a:p>
            <a:r>
              <a:rPr lang="sv-SE" sz="2800" dirty="0">
                <a:solidFill>
                  <a:srgbClr val="FFFF00"/>
                </a:solidFill>
              </a:rPr>
              <a:t>– Full time</a:t>
            </a:r>
          </a:p>
          <a:p>
            <a:r>
              <a:rPr lang="sv-SE" sz="2800" dirty="0">
                <a:solidFill>
                  <a:srgbClr val="FFFF00"/>
                </a:solidFill>
              </a:rPr>
              <a:t>– Driving Licence Required.</a:t>
            </a:r>
          </a:p>
        </p:txBody>
      </p:sp>
      <p:sp>
        <p:nvSpPr>
          <p:cNvPr id="8" name="Rectangle 7">
            <a:extLst>
              <a:ext uri="{FF2B5EF4-FFF2-40B4-BE49-F238E27FC236}">
                <a16:creationId xmlns:a16="http://schemas.microsoft.com/office/drawing/2014/main" id="{E8B3E683-5571-4E1B-9A5B-14F6952C2113}"/>
              </a:ext>
            </a:extLst>
          </p:cNvPr>
          <p:cNvSpPr/>
          <p:nvPr/>
        </p:nvSpPr>
        <p:spPr>
          <a:xfrm>
            <a:off x="0" y="0"/>
            <a:ext cx="7315200" cy="6898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199250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logo&#10;&#10;Description generated with high confidence">
            <a:extLst>
              <a:ext uri="{FF2B5EF4-FFF2-40B4-BE49-F238E27FC236}">
                <a16:creationId xmlns:a16="http://schemas.microsoft.com/office/drawing/2014/main" id="{EB0AD30B-F0E6-4CF6-8D72-66E2E8EAB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200" y="0"/>
            <a:ext cx="4876800" cy="6898813"/>
          </a:xfrm>
        </p:spPr>
      </p:pic>
      <p:sp>
        <p:nvSpPr>
          <p:cNvPr id="7" name="TextBox 6">
            <a:extLst>
              <a:ext uri="{FF2B5EF4-FFF2-40B4-BE49-F238E27FC236}">
                <a16:creationId xmlns:a16="http://schemas.microsoft.com/office/drawing/2014/main" id="{7A3537FF-A70F-46DD-AE1E-74E10B918A3B}"/>
              </a:ext>
            </a:extLst>
          </p:cNvPr>
          <p:cNvSpPr txBox="1"/>
          <p:nvPr/>
        </p:nvSpPr>
        <p:spPr>
          <a:xfrm>
            <a:off x="7315200" y="5090984"/>
            <a:ext cx="4876800" cy="1815882"/>
          </a:xfrm>
          <a:prstGeom prst="rect">
            <a:avLst/>
          </a:prstGeom>
          <a:solidFill>
            <a:schemeClr val="accent1">
              <a:lumMod val="50000"/>
            </a:schemeClr>
          </a:solidFill>
        </p:spPr>
        <p:txBody>
          <a:bodyPr wrap="square" rtlCol="0">
            <a:spAutoFit/>
          </a:bodyPr>
          <a:lstStyle/>
          <a:p>
            <a:r>
              <a:rPr lang="sv-SE" sz="2800" dirty="0">
                <a:solidFill>
                  <a:srgbClr val="FFFF00"/>
                </a:solidFill>
              </a:rPr>
              <a:t>              Hackersoft LTD</a:t>
            </a:r>
          </a:p>
          <a:p>
            <a:r>
              <a:rPr lang="sv-SE" sz="2800" dirty="0">
                <a:solidFill>
                  <a:srgbClr val="FFFF00"/>
                </a:solidFill>
              </a:rPr>
              <a:t>– Web Developer </a:t>
            </a:r>
          </a:p>
          <a:p>
            <a:r>
              <a:rPr lang="sv-SE" sz="2800" dirty="0">
                <a:solidFill>
                  <a:srgbClr val="FFFF00"/>
                </a:solidFill>
              </a:rPr>
              <a:t>– Full time</a:t>
            </a:r>
          </a:p>
          <a:p>
            <a:r>
              <a:rPr lang="sv-SE" sz="2800" dirty="0">
                <a:solidFill>
                  <a:srgbClr val="FFFF00"/>
                </a:solidFill>
              </a:rPr>
              <a:t>– Driving Licence Required.</a:t>
            </a:r>
          </a:p>
        </p:txBody>
      </p:sp>
      <p:sp>
        <p:nvSpPr>
          <p:cNvPr id="8" name="Rectangle 7">
            <a:extLst>
              <a:ext uri="{FF2B5EF4-FFF2-40B4-BE49-F238E27FC236}">
                <a16:creationId xmlns:a16="http://schemas.microsoft.com/office/drawing/2014/main" id="{E8B3E683-5571-4E1B-9A5B-14F6952C2113}"/>
              </a:ext>
            </a:extLst>
          </p:cNvPr>
          <p:cNvSpPr/>
          <p:nvPr/>
        </p:nvSpPr>
        <p:spPr>
          <a:xfrm>
            <a:off x="0" y="0"/>
            <a:ext cx="7315200" cy="6898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TextBox 1">
            <a:extLst>
              <a:ext uri="{FF2B5EF4-FFF2-40B4-BE49-F238E27FC236}">
                <a16:creationId xmlns:a16="http://schemas.microsoft.com/office/drawing/2014/main" id="{480D36DF-D30E-4F92-B6A9-77CA63055B98}"/>
              </a:ext>
            </a:extLst>
          </p:cNvPr>
          <p:cNvSpPr txBox="1"/>
          <p:nvPr/>
        </p:nvSpPr>
        <p:spPr>
          <a:xfrm>
            <a:off x="271849" y="333632"/>
            <a:ext cx="6573794" cy="1569660"/>
          </a:xfrm>
          <a:prstGeom prst="rect">
            <a:avLst/>
          </a:prstGeom>
          <a:noFill/>
        </p:spPr>
        <p:txBody>
          <a:bodyPr wrap="square" rtlCol="0">
            <a:spAutoFit/>
          </a:bodyPr>
          <a:lstStyle/>
          <a:p>
            <a:r>
              <a:rPr lang="sv-SE" sz="3200" dirty="0">
                <a:solidFill>
                  <a:srgbClr val="FFFF00"/>
                </a:solidFill>
              </a:rPr>
              <a:t>User gets the important information not only about the job  but also about the application process!</a:t>
            </a:r>
          </a:p>
        </p:txBody>
      </p:sp>
    </p:spTree>
    <p:extLst>
      <p:ext uri="{BB962C8B-B14F-4D97-AF65-F5344CB8AC3E}">
        <p14:creationId xmlns:p14="http://schemas.microsoft.com/office/powerpoint/2010/main" val="1262846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logo&#10;&#10;Description generated with high confidence">
            <a:extLst>
              <a:ext uri="{FF2B5EF4-FFF2-40B4-BE49-F238E27FC236}">
                <a16:creationId xmlns:a16="http://schemas.microsoft.com/office/drawing/2014/main" id="{EB0AD30B-F0E6-4CF6-8D72-66E2E8EAB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200" y="0"/>
            <a:ext cx="4876800" cy="6898813"/>
          </a:xfrm>
        </p:spPr>
      </p:pic>
      <p:sp>
        <p:nvSpPr>
          <p:cNvPr id="7" name="TextBox 6">
            <a:extLst>
              <a:ext uri="{FF2B5EF4-FFF2-40B4-BE49-F238E27FC236}">
                <a16:creationId xmlns:a16="http://schemas.microsoft.com/office/drawing/2014/main" id="{7A3537FF-A70F-46DD-AE1E-74E10B918A3B}"/>
              </a:ext>
            </a:extLst>
          </p:cNvPr>
          <p:cNvSpPr txBox="1"/>
          <p:nvPr/>
        </p:nvSpPr>
        <p:spPr>
          <a:xfrm>
            <a:off x="7315200" y="5090984"/>
            <a:ext cx="4876800" cy="1815882"/>
          </a:xfrm>
          <a:prstGeom prst="rect">
            <a:avLst/>
          </a:prstGeom>
          <a:solidFill>
            <a:schemeClr val="accent1">
              <a:lumMod val="50000"/>
            </a:schemeClr>
          </a:solidFill>
        </p:spPr>
        <p:txBody>
          <a:bodyPr wrap="square" rtlCol="0">
            <a:spAutoFit/>
          </a:bodyPr>
          <a:lstStyle/>
          <a:p>
            <a:r>
              <a:rPr lang="sv-SE" sz="2800" dirty="0">
                <a:solidFill>
                  <a:srgbClr val="FFFF00"/>
                </a:solidFill>
              </a:rPr>
              <a:t>              Hackersoft LTD</a:t>
            </a:r>
          </a:p>
          <a:p>
            <a:r>
              <a:rPr lang="sv-SE" sz="2800" dirty="0">
                <a:solidFill>
                  <a:srgbClr val="FFFF00"/>
                </a:solidFill>
              </a:rPr>
              <a:t>– Web Developer </a:t>
            </a:r>
          </a:p>
          <a:p>
            <a:r>
              <a:rPr lang="sv-SE" sz="2800" dirty="0">
                <a:solidFill>
                  <a:srgbClr val="FFFF00"/>
                </a:solidFill>
              </a:rPr>
              <a:t>– Full time</a:t>
            </a:r>
          </a:p>
          <a:p>
            <a:r>
              <a:rPr lang="sv-SE" sz="2800" dirty="0">
                <a:solidFill>
                  <a:srgbClr val="FFFF00"/>
                </a:solidFill>
              </a:rPr>
              <a:t>– Driving Licence Required.</a:t>
            </a:r>
          </a:p>
        </p:txBody>
      </p:sp>
      <p:sp>
        <p:nvSpPr>
          <p:cNvPr id="8" name="Rectangle 7">
            <a:extLst>
              <a:ext uri="{FF2B5EF4-FFF2-40B4-BE49-F238E27FC236}">
                <a16:creationId xmlns:a16="http://schemas.microsoft.com/office/drawing/2014/main" id="{E8B3E683-5571-4E1B-9A5B-14F6952C2113}"/>
              </a:ext>
            </a:extLst>
          </p:cNvPr>
          <p:cNvSpPr/>
          <p:nvPr/>
        </p:nvSpPr>
        <p:spPr>
          <a:xfrm>
            <a:off x="0" y="0"/>
            <a:ext cx="7315200" cy="6898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TextBox 1">
            <a:extLst>
              <a:ext uri="{FF2B5EF4-FFF2-40B4-BE49-F238E27FC236}">
                <a16:creationId xmlns:a16="http://schemas.microsoft.com/office/drawing/2014/main" id="{480D36DF-D30E-4F92-B6A9-77CA63055B98}"/>
              </a:ext>
            </a:extLst>
          </p:cNvPr>
          <p:cNvSpPr txBox="1"/>
          <p:nvPr/>
        </p:nvSpPr>
        <p:spPr>
          <a:xfrm>
            <a:off x="271849" y="333632"/>
            <a:ext cx="6573794" cy="1569660"/>
          </a:xfrm>
          <a:prstGeom prst="rect">
            <a:avLst/>
          </a:prstGeom>
          <a:noFill/>
        </p:spPr>
        <p:txBody>
          <a:bodyPr wrap="square" rtlCol="0">
            <a:spAutoFit/>
          </a:bodyPr>
          <a:lstStyle/>
          <a:p>
            <a:r>
              <a:rPr lang="sv-SE" sz="3200" dirty="0">
                <a:solidFill>
                  <a:srgbClr val="FFFF00"/>
                </a:solidFill>
              </a:rPr>
              <a:t>User gets the important information not only about the job  but also about the application process!</a:t>
            </a:r>
          </a:p>
        </p:txBody>
      </p:sp>
      <p:sp>
        <p:nvSpPr>
          <p:cNvPr id="3" name="TextBox 2">
            <a:extLst>
              <a:ext uri="{FF2B5EF4-FFF2-40B4-BE49-F238E27FC236}">
                <a16:creationId xmlns:a16="http://schemas.microsoft.com/office/drawing/2014/main" id="{DF61DC1C-9ED1-4A48-9B97-905BEA65CC56}"/>
              </a:ext>
            </a:extLst>
          </p:cNvPr>
          <p:cNvSpPr txBox="1"/>
          <p:nvPr/>
        </p:nvSpPr>
        <p:spPr>
          <a:xfrm>
            <a:off x="271849" y="2137713"/>
            <a:ext cx="6277233" cy="2554545"/>
          </a:xfrm>
          <a:prstGeom prst="rect">
            <a:avLst/>
          </a:prstGeom>
          <a:noFill/>
        </p:spPr>
        <p:txBody>
          <a:bodyPr wrap="square" rtlCol="0">
            <a:spAutoFit/>
          </a:bodyPr>
          <a:lstStyle/>
          <a:p>
            <a:r>
              <a:rPr lang="sv-SE" sz="3200" dirty="0">
                <a:solidFill>
                  <a:srgbClr val="FFFF00"/>
                </a:solidFill>
              </a:rPr>
              <a:t>The first step is there, the users takes it and the handler at the Unemployment Office is immediately informed.</a:t>
            </a:r>
          </a:p>
          <a:p>
            <a:r>
              <a:rPr lang="sv-SE" sz="3200" dirty="0">
                <a:solidFill>
                  <a:srgbClr val="FFFF00"/>
                </a:solidFill>
              </a:rPr>
              <a:t>”Send CV – Check!”</a:t>
            </a:r>
          </a:p>
        </p:txBody>
      </p:sp>
    </p:spTree>
    <p:extLst>
      <p:ext uri="{BB962C8B-B14F-4D97-AF65-F5344CB8AC3E}">
        <p14:creationId xmlns:p14="http://schemas.microsoft.com/office/powerpoint/2010/main" val="3637555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logo&#10;&#10;Description generated with high confidence">
            <a:extLst>
              <a:ext uri="{FF2B5EF4-FFF2-40B4-BE49-F238E27FC236}">
                <a16:creationId xmlns:a16="http://schemas.microsoft.com/office/drawing/2014/main" id="{EB0AD30B-F0E6-4CF6-8D72-66E2E8EAB9E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15200" y="0"/>
            <a:ext cx="4876800" cy="6898813"/>
          </a:xfrm>
        </p:spPr>
      </p:pic>
      <p:sp>
        <p:nvSpPr>
          <p:cNvPr id="7" name="TextBox 6">
            <a:extLst>
              <a:ext uri="{FF2B5EF4-FFF2-40B4-BE49-F238E27FC236}">
                <a16:creationId xmlns:a16="http://schemas.microsoft.com/office/drawing/2014/main" id="{7A3537FF-A70F-46DD-AE1E-74E10B918A3B}"/>
              </a:ext>
            </a:extLst>
          </p:cNvPr>
          <p:cNvSpPr txBox="1"/>
          <p:nvPr/>
        </p:nvSpPr>
        <p:spPr>
          <a:xfrm>
            <a:off x="7315200" y="5090984"/>
            <a:ext cx="4876800" cy="1815882"/>
          </a:xfrm>
          <a:prstGeom prst="rect">
            <a:avLst/>
          </a:prstGeom>
          <a:solidFill>
            <a:schemeClr val="accent1">
              <a:lumMod val="50000"/>
            </a:schemeClr>
          </a:solidFill>
        </p:spPr>
        <p:txBody>
          <a:bodyPr wrap="square" rtlCol="0">
            <a:spAutoFit/>
          </a:bodyPr>
          <a:lstStyle/>
          <a:p>
            <a:r>
              <a:rPr lang="sv-SE" sz="2800" dirty="0">
                <a:solidFill>
                  <a:srgbClr val="FFFF00"/>
                </a:solidFill>
              </a:rPr>
              <a:t>              Hackersoft LTD</a:t>
            </a:r>
          </a:p>
          <a:p>
            <a:r>
              <a:rPr lang="sv-SE" sz="2800" dirty="0">
                <a:solidFill>
                  <a:srgbClr val="FFFF00"/>
                </a:solidFill>
              </a:rPr>
              <a:t>– Web Developer </a:t>
            </a:r>
          </a:p>
          <a:p>
            <a:r>
              <a:rPr lang="sv-SE" sz="2800" dirty="0">
                <a:solidFill>
                  <a:srgbClr val="FFFF00"/>
                </a:solidFill>
              </a:rPr>
              <a:t>– Full time</a:t>
            </a:r>
          </a:p>
          <a:p>
            <a:r>
              <a:rPr lang="sv-SE" sz="2800" dirty="0">
                <a:solidFill>
                  <a:srgbClr val="FFFF00"/>
                </a:solidFill>
              </a:rPr>
              <a:t>– Driving Licence Required.</a:t>
            </a:r>
          </a:p>
        </p:txBody>
      </p:sp>
      <p:sp>
        <p:nvSpPr>
          <p:cNvPr id="8" name="Rectangle 7">
            <a:extLst>
              <a:ext uri="{FF2B5EF4-FFF2-40B4-BE49-F238E27FC236}">
                <a16:creationId xmlns:a16="http://schemas.microsoft.com/office/drawing/2014/main" id="{E8B3E683-5571-4E1B-9A5B-14F6952C2113}"/>
              </a:ext>
            </a:extLst>
          </p:cNvPr>
          <p:cNvSpPr/>
          <p:nvPr/>
        </p:nvSpPr>
        <p:spPr>
          <a:xfrm>
            <a:off x="0" y="0"/>
            <a:ext cx="7315200" cy="6898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TextBox 1">
            <a:extLst>
              <a:ext uri="{FF2B5EF4-FFF2-40B4-BE49-F238E27FC236}">
                <a16:creationId xmlns:a16="http://schemas.microsoft.com/office/drawing/2014/main" id="{480D36DF-D30E-4F92-B6A9-77CA63055B98}"/>
              </a:ext>
            </a:extLst>
          </p:cNvPr>
          <p:cNvSpPr txBox="1"/>
          <p:nvPr/>
        </p:nvSpPr>
        <p:spPr>
          <a:xfrm>
            <a:off x="271849" y="333632"/>
            <a:ext cx="6573794" cy="1569660"/>
          </a:xfrm>
          <a:prstGeom prst="rect">
            <a:avLst/>
          </a:prstGeom>
          <a:noFill/>
        </p:spPr>
        <p:txBody>
          <a:bodyPr wrap="square" rtlCol="0">
            <a:spAutoFit/>
          </a:bodyPr>
          <a:lstStyle/>
          <a:p>
            <a:r>
              <a:rPr lang="sv-SE" sz="3200" dirty="0">
                <a:solidFill>
                  <a:srgbClr val="FFFF00"/>
                </a:solidFill>
              </a:rPr>
              <a:t>User gets the important information not only about the job  but also about the application process!</a:t>
            </a:r>
          </a:p>
        </p:txBody>
      </p:sp>
      <p:sp>
        <p:nvSpPr>
          <p:cNvPr id="3" name="TextBox 2">
            <a:extLst>
              <a:ext uri="{FF2B5EF4-FFF2-40B4-BE49-F238E27FC236}">
                <a16:creationId xmlns:a16="http://schemas.microsoft.com/office/drawing/2014/main" id="{DF61DC1C-9ED1-4A48-9B97-905BEA65CC56}"/>
              </a:ext>
            </a:extLst>
          </p:cNvPr>
          <p:cNvSpPr txBox="1"/>
          <p:nvPr/>
        </p:nvSpPr>
        <p:spPr>
          <a:xfrm>
            <a:off x="271849" y="2137713"/>
            <a:ext cx="6277233" cy="2554545"/>
          </a:xfrm>
          <a:prstGeom prst="rect">
            <a:avLst/>
          </a:prstGeom>
          <a:noFill/>
        </p:spPr>
        <p:txBody>
          <a:bodyPr wrap="square" rtlCol="0">
            <a:spAutoFit/>
          </a:bodyPr>
          <a:lstStyle/>
          <a:p>
            <a:r>
              <a:rPr lang="sv-SE" sz="3200" dirty="0">
                <a:solidFill>
                  <a:srgbClr val="FFFF00"/>
                </a:solidFill>
              </a:rPr>
              <a:t>The first step is there, the users takes it and the handler at the Unemployment Office is immediately informed.</a:t>
            </a:r>
          </a:p>
          <a:p>
            <a:r>
              <a:rPr lang="sv-SE" sz="3200" dirty="0">
                <a:solidFill>
                  <a:srgbClr val="FFFF00"/>
                </a:solidFill>
              </a:rPr>
              <a:t>”Send CV – Check!”</a:t>
            </a:r>
          </a:p>
        </p:txBody>
      </p:sp>
      <p:sp>
        <p:nvSpPr>
          <p:cNvPr id="4" name="TextBox 3">
            <a:extLst>
              <a:ext uri="{FF2B5EF4-FFF2-40B4-BE49-F238E27FC236}">
                <a16:creationId xmlns:a16="http://schemas.microsoft.com/office/drawing/2014/main" id="{18955AA0-EF91-4F66-B2D5-F2D64BC7225A}"/>
              </a:ext>
            </a:extLst>
          </p:cNvPr>
          <p:cNvSpPr txBox="1"/>
          <p:nvPr/>
        </p:nvSpPr>
        <p:spPr>
          <a:xfrm>
            <a:off x="271849" y="4720283"/>
            <a:ext cx="6573794" cy="2062103"/>
          </a:xfrm>
          <a:prstGeom prst="rect">
            <a:avLst/>
          </a:prstGeom>
          <a:noFill/>
        </p:spPr>
        <p:txBody>
          <a:bodyPr wrap="square" rtlCol="0">
            <a:spAutoFit/>
          </a:bodyPr>
          <a:lstStyle/>
          <a:p>
            <a:r>
              <a:rPr lang="sv-SE" sz="3200" dirty="0">
                <a:solidFill>
                  <a:srgbClr val="FFFF00"/>
                </a:solidFill>
              </a:rPr>
              <a:t>As soon as an answer has been  received by the potential employer, the handler is again informed by the job seeker.</a:t>
            </a:r>
          </a:p>
        </p:txBody>
      </p:sp>
    </p:spTree>
    <p:extLst>
      <p:ext uri="{BB962C8B-B14F-4D97-AF65-F5344CB8AC3E}">
        <p14:creationId xmlns:p14="http://schemas.microsoft.com/office/powerpoint/2010/main" val="4165209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generated with high confidence">
            <a:extLst>
              <a:ext uri="{FF2B5EF4-FFF2-40B4-BE49-F238E27FC236}">
                <a16:creationId xmlns:a16="http://schemas.microsoft.com/office/drawing/2014/main" id="{DE5C8006-4AF5-41AF-AB44-A8D50A86DA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200" y="0"/>
            <a:ext cx="4876800" cy="6898813"/>
          </a:xfrm>
        </p:spPr>
      </p:pic>
      <p:sp>
        <p:nvSpPr>
          <p:cNvPr id="7" name="TextBox 6">
            <a:extLst>
              <a:ext uri="{FF2B5EF4-FFF2-40B4-BE49-F238E27FC236}">
                <a16:creationId xmlns:a16="http://schemas.microsoft.com/office/drawing/2014/main" id="{7A3537FF-A70F-46DD-AE1E-74E10B918A3B}"/>
              </a:ext>
            </a:extLst>
          </p:cNvPr>
          <p:cNvSpPr txBox="1"/>
          <p:nvPr/>
        </p:nvSpPr>
        <p:spPr>
          <a:xfrm>
            <a:off x="7315200" y="5090984"/>
            <a:ext cx="4876800" cy="1815882"/>
          </a:xfrm>
          <a:prstGeom prst="rect">
            <a:avLst/>
          </a:prstGeom>
          <a:solidFill>
            <a:schemeClr val="accent1">
              <a:lumMod val="50000"/>
            </a:schemeClr>
          </a:solidFill>
        </p:spPr>
        <p:txBody>
          <a:bodyPr wrap="square" rtlCol="0">
            <a:spAutoFit/>
          </a:bodyPr>
          <a:lstStyle/>
          <a:p>
            <a:r>
              <a:rPr lang="sv-SE" sz="2800" dirty="0">
                <a:solidFill>
                  <a:srgbClr val="FFFF00"/>
                </a:solidFill>
              </a:rPr>
              <a:t>              Hackersoft LTD</a:t>
            </a:r>
          </a:p>
          <a:p>
            <a:r>
              <a:rPr lang="sv-SE" sz="2800" dirty="0">
                <a:solidFill>
                  <a:srgbClr val="FFFF00"/>
                </a:solidFill>
              </a:rPr>
              <a:t>– Web Developer </a:t>
            </a:r>
          </a:p>
          <a:p>
            <a:r>
              <a:rPr lang="sv-SE" sz="2800" dirty="0">
                <a:solidFill>
                  <a:srgbClr val="FFFF00"/>
                </a:solidFill>
              </a:rPr>
              <a:t>– Full time</a:t>
            </a:r>
          </a:p>
          <a:p>
            <a:r>
              <a:rPr lang="sv-SE" sz="2800" dirty="0">
                <a:solidFill>
                  <a:srgbClr val="FFFF00"/>
                </a:solidFill>
              </a:rPr>
              <a:t>– Driving Licence Required.</a:t>
            </a:r>
          </a:p>
        </p:txBody>
      </p:sp>
      <p:sp>
        <p:nvSpPr>
          <p:cNvPr id="8" name="Rectangle 7">
            <a:extLst>
              <a:ext uri="{FF2B5EF4-FFF2-40B4-BE49-F238E27FC236}">
                <a16:creationId xmlns:a16="http://schemas.microsoft.com/office/drawing/2014/main" id="{E8B3E683-5571-4E1B-9A5B-14F6952C2113}"/>
              </a:ext>
            </a:extLst>
          </p:cNvPr>
          <p:cNvSpPr/>
          <p:nvPr/>
        </p:nvSpPr>
        <p:spPr>
          <a:xfrm>
            <a:off x="0" y="0"/>
            <a:ext cx="7315200" cy="6898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TextBox 8">
            <a:extLst>
              <a:ext uri="{FF2B5EF4-FFF2-40B4-BE49-F238E27FC236}">
                <a16:creationId xmlns:a16="http://schemas.microsoft.com/office/drawing/2014/main" id="{DB12C4C0-7321-4DF1-AA91-0A728286C94F}"/>
              </a:ext>
            </a:extLst>
          </p:cNvPr>
          <p:cNvSpPr txBox="1"/>
          <p:nvPr/>
        </p:nvSpPr>
        <p:spPr>
          <a:xfrm>
            <a:off x="148281" y="296562"/>
            <a:ext cx="6907427" cy="4832092"/>
          </a:xfrm>
          <a:prstGeom prst="rect">
            <a:avLst/>
          </a:prstGeom>
          <a:noFill/>
        </p:spPr>
        <p:txBody>
          <a:bodyPr wrap="square" rtlCol="0">
            <a:spAutoFit/>
          </a:bodyPr>
          <a:lstStyle/>
          <a:p>
            <a:r>
              <a:rPr lang="sv-SE" sz="4400" dirty="0">
                <a:solidFill>
                  <a:srgbClr val="FFFF00"/>
                </a:solidFill>
              </a:rPr>
              <a:t>Next time the user tries to ”climb” this mountain, part of the path has already been walked and the peak is closer... Great motivation for taking the next step.</a:t>
            </a:r>
          </a:p>
          <a:p>
            <a:r>
              <a:rPr lang="sv-SE" sz="4400" dirty="0">
                <a:solidFill>
                  <a:srgbClr val="FFFF00"/>
                </a:solidFill>
              </a:rPr>
              <a:t>And so it’s done.</a:t>
            </a:r>
          </a:p>
        </p:txBody>
      </p:sp>
    </p:spTree>
    <p:extLst>
      <p:ext uri="{BB962C8B-B14F-4D97-AF65-F5344CB8AC3E}">
        <p14:creationId xmlns:p14="http://schemas.microsoft.com/office/powerpoint/2010/main" val="3381799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FBB6D56-BE7E-4C71-BDC4-6AF2A7207F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200" y="0"/>
            <a:ext cx="4876800" cy="6898813"/>
          </a:xfrm>
        </p:spPr>
      </p:pic>
      <p:sp>
        <p:nvSpPr>
          <p:cNvPr id="7" name="TextBox 6">
            <a:extLst>
              <a:ext uri="{FF2B5EF4-FFF2-40B4-BE49-F238E27FC236}">
                <a16:creationId xmlns:a16="http://schemas.microsoft.com/office/drawing/2014/main" id="{7A3537FF-A70F-46DD-AE1E-74E10B918A3B}"/>
              </a:ext>
            </a:extLst>
          </p:cNvPr>
          <p:cNvSpPr txBox="1"/>
          <p:nvPr/>
        </p:nvSpPr>
        <p:spPr>
          <a:xfrm>
            <a:off x="7315200" y="5090984"/>
            <a:ext cx="4876800" cy="1815882"/>
          </a:xfrm>
          <a:prstGeom prst="rect">
            <a:avLst/>
          </a:prstGeom>
          <a:solidFill>
            <a:schemeClr val="accent1">
              <a:lumMod val="50000"/>
            </a:schemeClr>
          </a:solidFill>
        </p:spPr>
        <p:txBody>
          <a:bodyPr wrap="square" rtlCol="0">
            <a:spAutoFit/>
          </a:bodyPr>
          <a:lstStyle/>
          <a:p>
            <a:r>
              <a:rPr lang="sv-SE" sz="2800" dirty="0">
                <a:solidFill>
                  <a:srgbClr val="FFFF00"/>
                </a:solidFill>
              </a:rPr>
              <a:t>              Hackersoft LTD</a:t>
            </a:r>
          </a:p>
          <a:p>
            <a:r>
              <a:rPr lang="sv-SE" sz="2800" dirty="0">
                <a:solidFill>
                  <a:srgbClr val="FFFF00"/>
                </a:solidFill>
              </a:rPr>
              <a:t>– Web Developer </a:t>
            </a:r>
          </a:p>
          <a:p>
            <a:r>
              <a:rPr lang="sv-SE" sz="2800" dirty="0">
                <a:solidFill>
                  <a:srgbClr val="FFFF00"/>
                </a:solidFill>
              </a:rPr>
              <a:t>– Full time</a:t>
            </a:r>
          </a:p>
          <a:p>
            <a:r>
              <a:rPr lang="sv-SE" sz="2800" dirty="0">
                <a:solidFill>
                  <a:srgbClr val="FFFF00"/>
                </a:solidFill>
              </a:rPr>
              <a:t>– Driving Licence Required.</a:t>
            </a:r>
          </a:p>
        </p:txBody>
      </p:sp>
      <p:sp>
        <p:nvSpPr>
          <p:cNvPr id="8" name="Rectangle 7">
            <a:extLst>
              <a:ext uri="{FF2B5EF4-FFF2-40B4-BE49-F238E27FC236}">
                <a16:creationId xmlns:a16="http://schemas.microsoft.com/office/drawing/2014/main" id="{E8B3E683-5571-4E1B-9A5B-14F6952C2113}"/>
              </a:ext>
            </a:extLst>
          </p:cNvPr>
          <p:cNvSpPr/>
          <p:nvPr/>
        </p:nvSpPr>
        <p:spPr>
          <a:xfrm>
            <a:off x="0" y="0"/>
            <a:ext cx="7315200" cy="6898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TextBox 8">
            <a:extLst>
              <a:ext uri="{FF2B5EF4-FFF2-40B4-BE49-F238E27FC236}">
                <a16:creationId xmlns:a16="http://schemas.microsoft.com/office/drawing/2014/main" id="{59F0412D-A410-4B43-959D-F62BB39116C1}"/>
              </a:ext>
            </a:extLst>
          </p:cNvPr>
          <p:cNvSpPr txBox="1"/>
          <p:nvPr/>
        </p:nvSpPr>
        <p:spPr>
          <a:xfrm>
            <a:off x="383059" y="457200"/>
            <a:ext cx="6474941" cy="2308324"/>
          </a:xfrm>
          <a:prstGeom prst="rect">
            <a:avLst/>
          </a:prstGeom>
          <a:noFill/>
        </p:spPr>
        <p:txBody>
          <a:bodyPr wrap="square" rtlCol="0">
            <a:spAutoFit/>
          </a:bodyPr>
          <a:lstStyle/>
          <a:p>
            <a:r>
              <a:rPr lang="sv-SE" sz="3600" dirty="0">
                <a:solidFill>
                  <a:srgbClr val="FFFF00"/>
                </a:solidFill>
              </a:rPr>
              <a:t>The user is already half way there! The peak is even closer and the next step is more exciting than ever.</a:t>
            </a:r>
          </a:p>
        </p:txBody>
      </p:sp>
    </p:spTree>
    <p:extLst>
      <p:ext uri="{BB962C8B-B14F-4D97-AF65-F5344CB8AC3E}">
        <p14:creationId xmlns:p14="http://schemas.microsoft.com/office/powerpoint/2010/main" val="41162765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580</Words>
  <Application>Microsoft Office PowerPoint</Application>
  <PresentationFormat>Widescreen</PresentationFormat>
  <Paragraphs>60</Paragraphs>
  <Slides>13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So.. How can we achieve better visualization of the jobs world using information exchange between jobseekers,Unemployment Office and Employers?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 How can we achieve better visualization of the jobs world using this semantic point of view?</dc:title>
  <dc:creator>Dimitrios Tsamis</dc:creator>
  <cp:lastModifiedBy>Dimitrios Tsamis</cp:lastModifiedBy>
  <cp:revision>12</cp:revision>
  <dcterms:created xsi:type="dcterms:W3CDTF">2018-12-01T17:49:06Z</dcterms:created>
  <dcterms:modified xsi:type="dcterms:W3CDTF">2018-12-02T10:07:12Z</dcterms:modified>
</cp:coreProperties>
</file>